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3643FEC-6CE6-4755-A56F-18C069B14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F3483A-C93E-4FB6-8E14-5E92B9532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D5B6-C7C7-4607-BDFA-36E1F7C124BC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836DC8-3E70-4B84-9523-AE8148811E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8333E1-0B56-4462-BD0E-EAE452899F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AB54F-04C0-4EC3-A963-EE8B25B5F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54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62AF-4F56-4868-B201-34D5C49DA8E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AB69-61DB-4495-985C-4A0889793F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48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F84C029-7B7F-40B1-B543-821A5180C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033" y="1936750"/>
            <a:ext cx="7623117" cy="3783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7229A41E-69F3-442E-8E2D-0EB7725EA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925" y="356495"/>
            <a:ext cx="7315200" cy="524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</p:spTree>
    <p:extLst>
      <p:ext uri="{BB962C8B-B14F-4D97-AF65-F5344CB8AC3E}">
        <p14:creationId xmlns:p14="http://schemas.microsoft.com/office/powerpoint/2010/main" val="416122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7B5F49CB-06F8-4695-8923-1C8EB800F0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033" y="1936750"/>
            <a:ext cx="7623117" cy="3783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5873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962EC21-C820-4BCB-8220-75E7090C5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033" y="1936750"/>
            <a:ext cx="7623117" cy="3783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402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85FCB60-1F78-45B4-BFF0-DB21AF597F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31" y="2510444"/>
            <a:ext cx="2711335" cy="17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safety-gate-alerts/screen/webRepor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55002" y="1871832"/>
            <a:ext cx="8649149" cy="3894268"/>
          </a:xfrm>
        </p:spPr>
        <p:txBody>
          <a:bodyPr/>
          <a:lstStyle/>
          <a:p>
            <a:pPr marL="0" indent="0">
              <a:buNone/>
            </a:pPr>
            <a:r>
              <a:rPr lang="pl-PL" sz="2500" b="1" dirty="0">
                <a:solidFill>
                  <a:srgbClr val="0E1B40"/>
                </a:solidFill>
              </a:rPr>
              <a:t>Bezpłatnej pomocy prawnej udziela</a:t>
            </a:r>
            <a:r>
              <a:rPr lang="pl-PL" sz="2500" dirty="0" smtClean="0">
                <a:solidFill>
                  <a:srgbClr val="0E1B40"/>
                </a:solidFill>
              </a:rPr>
              <a:t>:</a:t>
            </a:r>
          </a:p>
          <a:p>
            <a:endParaRPr lang="pl-PL" sz="1800" dirty="0" smtClean="0"/>
          </a:p>
          <a:p>
            <a:pPr lvl="0"/>
            <a:r>
              <a:rPr lang="pl-PL" sz="1800" b="1" dirty="0" smtClean="0">
                <a:solidFill>
                  <a:schemeClr val="accent4">
                    <a:lumMod val="50000"/>
                  </a:schemeClr>
                </a:solidFill>
              </a:rPr>
              <a:t>Infolinia Konsumencka</a:t>
            </a:r>
            <a:r>
              <a:rPr lang="pl-PL" sz="1800" dirty="0" smtClean="0"/>
              <a:t>:</a:t>
            </a:r>
            <a:r>
              <a:rPr lang="pl-PL" sz="1800" b="1" dirty="0" smtClean="0"/>
              <a:t> </a:t>
            </a:r>
            <a:r>
              <a:rPr lang="pl-PL" sz="1800" dirty="0" smtClean="0"/>
              <a:t>801 440 220 oraz 22 290 89 16</a:t>
            </a:r>
          </a:p>
          <a:p>
            <a:pPr lvl="0"/>
            <a:r>
              <a:rPr lang="pl-PL" sz="1800" b="1" dirty="0" smtClean="0">
                <a:solidFill>
                  <a:schemeClr val="accent4">
                    <a:lumMod val="50000"/>
                  </a:schemeClr>
                </a:solidFill>
              </a:rPr>
              <a:t>Konsumenckie Centrum E-porad</a:t>
            </a:r>
            <a:r>
              <a:rPr lang="pl-PL" sz="1800" dirty="0" smtClean="0"/>
              <a:t>:</a:t>
            </a:r>
            <a:r>
              <a:rPr lang="pl-PL" sz="1800" b="1" dirty="0" smtClean="0"/>
              <a:t> </a:t>
            </a:r>
            <a:r>
              <a:rPr lang="pl-PL" sz="1800" dirty="0" smtClean="0"/>
              <a:t>porady@dlakonsumentow.pl</a:t>
            </a:r>
          </a:p>
          <a:p>
            <a:pPr lvl="0"/>
            <a:r>
              <a:rPr lang="pl-PL" sz="1800" b="1" dirty="0" smtClean="0">
                <a:solidFill>
                  <a:schemeClr val="accent4">
                    <a:lumMod val="50000"/>
                  </a:schemeClr>
                </a:solidFill>
              </a:rPr>
              <a:t>Rzecznik konsumentów </a:t>
            </a:r>
            <a:r>
              <a:rPr lang="pl-PL" sz="1800" dirty="0" smtClean="0"/>
              <a:t>w Twoim mieście lub powiecie www.uokik.gov.pl/rzecznicy</a:t>
            </a:r>
          </a:p>
          <a:p>
            <a:pPr lvl="0"/>
            <a:r>
              <a:rPr lang="pl-PL" sz="1800" dirty="0" smtClean="0"/>
              <a:t>Jeśli przedsiębiorca ma siedzibę na terenie UE – </a:t>
            </a:r>
            <a:r>
              <a:rPr lang="pl-PL" sz="1800" b="1" dirty="0" smtClean="0">
                <a:solidFill>
                  <a:schemeClr val="accent4">
                    <a:lumMod val="50000"/>
                  </a:schemeClr>
                </a:solidFill>
              </a:rPr>
              <a:t>Europejskie Centrum Konsumenckie</a:t>
            </a:r>
            <a:r>
              <a:rPr lang="pl-PL" sz="1800" dirty="0" smtClean="0"/>
              <a:t>:</a:t>
            </a:r>
            <a:br>
              <a:rPr lang="pl-PL" sz="1800" dirty="0" smtClean="0"/>
            </a:br>
            <a:r>
              <a:rPr lang="pl-PL" sz="1800" dirty="0" smtClean="0"/>
              <a:t>ECCNET-PL@ec.europa.eu, tel. 22 55 60 600</a:t>
            </a:r>
          </a:p>
          <a:p>
            <a:pPr lvl="0"/>
            <a:endParaRPr lang="pl-PL" sz="1800" dirty="0"/>
          </a:p>
          <a:p>
            <a:pPr marL="0" indent="0" algn="ctr">
              <a:buNone/>
            </a:pPr>
            <a:r>
              <a:rPr lang="pl-PL" sz="1800" dirty="0"/>
              <a:t>W przypadku wątpliwości co do bezpieczeństwa </a:t>
            </a:r>
            <a:r>
              <a:rPr lang="pl-PL" sz="1800" dirty="0" smtClean="0"/>
              <a:t>zabawek poinformuj </a:t>
            </a:r>
            <a:br>
              <a:rPr lang="pl-PL" sz="1800" dirty="0" smtClean="0"/>
            </a:br>
            <a:r>
              <a:rPr lang="pl-PL" sz="1800" dirty="0" smtClean="0"/>
              <a:t>właściwą </a:t>
            </a:r>
            <a:r>
              <a:rPr lang="pl-PL" sz="1800" dirty="0"/>
              <a:t>miejscowo placówkę </a:t>
            </a:r>
            <a:r>
              <a:rPr lang="pl-PL" sz="1800" b="1" dirty="0">
                <a:solidFill>
                  <a:schemeClr val="accent4">
                    <a:lumMod val="50000"/>
                  </a:schemeClr>
                </a:solidFill>
              </a:rPr>
              <a:t>Inspekcji Handlowej </a:t>
            </a:r>
            <a:br>
              <a:rPr lang="pl-PL" sz="1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800" dirty="0" smtClean="0"/>
              <a:t>lub </a:t>
            </a:r>
            <a:r>
              <a:rPr lang="pl-PL" sz="1800" b="1" dirty="0" smtClean="0">
                <a:solidFill>
                  <a:schemeClr val="accent4">
                    <a:lumMod val="50000"/>
                  </a:schemeClr>
                </a:solidFill>
              </a:rPr>
              <a:t>Urząd </a:t>
            </a:r>
            <a:r>
              <a:rPr lang="pl-PL" sz="1800" b="1" dirty="0">
                <a:solidFill>
                  <a:schemeClr val="accent4">
                    <a:lumMod val="50000"/>
                  </a:schemeClr>
                </a:solidFill>
              </a:rPr>
              <a:t>Ochrony Konkurencji i Konsumentów</a:t>
            </a:r>
            <a:r>
              <a:rPr lang="pl-PL" sz="1800" dirty="0"/>
              <a:t>.</a:t>
            </a:r>
          </a:p>
          <a:p>
            <a:pPr lvl="0"/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36546" y="227404"/>
            <a:ext cx="7229139" cy="524654"/>
          </a:xfrm>
        </p:spPr>
        <p:txBody>
          <a:bodyPr/>
          <a:lstStyle/>
          <a:p>
            <a:r>
              <a:rPr lang="pl-PL" sz="4000" dirty="0" smtClean="0"/>
              <a:t>PORADNICTWO KONSUMENCKIE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47148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18503" y="2807746"/>
            <a:ext cx="4485939" cy="1075765"/>
          </a:xfrm>
        </p:spPr>
        <p:txBody>
          <a:bodyPr/>
          <a:lstStyle/>
          <a:p>
            <a:pPr marL="0" indent="0">
              <a:buNone/>
            </a:pPr>
            <a:r>
              <a:rPr lang="pl-PL" sz="6000" b="1" dirty="0" smtClean="0">
                <a:solidFill>
                  <a:srgbClr val="0E1B40"/>
                </a:solidFill>
              </a:rPr>
              <a:t>SESJA Q &amp; A</a:t>
            </a:r>
            <a:endParaRPr lang="pl-PL" sz="6000" b="1" dirty="0">
              <a:solidFill>
                <a:srgbClr val="0E1B4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340998" y="227404"/>
            <a:ext cx="4610287" cy="524654"/>
          </a:xfrm>
        </p:spPr>
        <p:txBody>
          <a:bodyPr/>
          <a:lstStyle/>
          <a:p>
            <a:r>
              <a:rPr lang="pl-PL" sz="4000" dirty="0" smtClean="0"/>
              <a:t>WEBINAR UOKiK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454127" y="4787152"/>
            <a:ext cx="436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Pytania, na które nie zdążymy odpowiedzieć </a:t>
            </a:r>
          </a:p>
          <a:p>
            <a:pPr algn="r"/>
            <a:r>
              <a:rPr lang="pl-PL" dirty="0" smtClean="0"/>
              <a:t>proszę wysyłać na: uokik@uokik.gov.pl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07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27297" y="2571078"/>
            <a:ext cx="8218844" cy="2269863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 smtClean="0">
                <a:solidFill>
                  <a:srgbClr val="0E1B40"/>
                </a:solidFill>
              </a:rPr>
              <a:t>DZIĘKUJEMY ZA UWAGĘ</a:t>
            </a:r>
            <a:br>
              <a:rPr lang="pl-PL" sz="6000" b="1" dirty="0" smtClean="0">
                <a:solidFill>
                  <a:srgbClr val="0E1B40"/>
                </a:solidFill>
              </a:rPr>
            </a:br>
            <a:endParaRPr lang="pl-PL" sz="6000" b="1" dirty="0">
              <a:solidFill>
                <a:srgbClr val="0E1B40"/>
              </a:solidFill>
            </a:endParaRPr>
          </a:p>
          <a:p>
            <a:pPr marL="0" indent="0" algn="ctr">
              <a:buNone/>
            </a:pPr>
            <a:r>
              <a:rPr lang="pl-PL" sz="4500" b="1" dirty="0" smtClean="0">
                <a:solidFill>
                  <a:srgbClr val="52B7A3"/>
                </a:solidFill>
              </a:rPr>
              <a:t>BEZPIECZNEJ ZABAWY! </a:t>
            </a:r>
            <a:r>
              <a:rPr lang="pl-PL" sz="4500" b="1" dirty="0" smtClean="0">
                <a:solidFill>
                  <a:srgbClr val="52B7A3"/>
                </a:solidFill>
                <a:sym typeface="Wingdings" panose="05000000000000000000" pitchFamily="2" charset="2"/>
              </a:rPr>
              <a:t> </a:t>
            </a:r>
            <a:endParaRPr lang="pl-PL" sz="4500" b="1" dirty="0">
              <a:solidFill>
                <a:srgbClr val="52B7A3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340998" y="227404"/>
            <a:ext cx="4610287" cy="524654"/>
          </a:xfrm>
        </p:spPr>
        <p:txBody>
          <a:bodyPr/>
          <a:lstStyle/>
          <a:p>
            <a:r>
              <a:rPr lang="pl-PL" sz="4000" dirty="0" smtClean="0"/>
              <a:t>WEBINAR UOKiK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0522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3024" y="1773045"/>
            <a:ext cx="8652883" cy="4248614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E1B40"/>
                </a:solidFill>
              </a:rPr>
              <a:t>Niezgodności </a:t>
            </a:r>
            <a:r>
              <a:rPr lang="pl-PL" b="1" dirty="0" smtClean="0">
                <a:solidFill>
                  <a:srgbClr val="0E1B40"/>
                </a:solidFill>
              </a:rPr>
              <a:t>formalne:</a:t>
            </a:r>
            <a:endParaRPr lang="pl-PL" b="1" dirty="0">
              <a:solidFill>
                <a:srgbClr val="0E1B40"/>
              </a:solidFill>
            </a:endParaRPr>
          </a:p>
          <a:p>
            <a:pPr lvl="0"/>
            <a:r>
              <a:rPr lang="pl-PL" dirty="0"/>
              <a:t>Brak danych producenta/importera</a:t>
            </a:r>
          </a:p>
          <a:p>
            <a:pPr lvl="0"/>
            <a:r>
              <a:rPr lang="pl-PL" dirty="0"/>
              <a:t>Nieprawidłowe ostrzeżenia (ostrzeżenie 0-3)</a:t>
            </a:r>
          </a:p>
          <a:p>
            <a:pPr lvl="0"/>
            <a:r>
              <a:rPr lang="pl-PL" dirty="0"/>
              <a:t>Brak instrukcji obsługi, montażu </a:t>
            </a:r>
            <a:r>
              <a:rPr lang="pl-PL" dirty="0" smtClean="0"/>
              <a:t>itp.</a:t>
            </a:r>
          </a:p>
          <a:p>
            <a:pPr lvl="0"/>
            <a:endParaRPr lang="pl-PL" dirty="0" smtClean="0"/>
          </a:p>
          <a:p>
            <a:pPr marL="0" lvl="0" indent="0">
              <a:buNone/>
            </a:pPr>
            <a:r>
              <a:rPr lang="pl-PL" b="1" dirty="0" smtClean="0">
                <a:solidFill>
                  <a:srgbClr val="0E1B40"/>
                </a:solidFill>
              </a:rPr>
              <a:t>Wady zabawek:</a:t>
            </a:r>
            <a:endParaRPr lang="pl-PL" b="1" dirty="0">
              <a:solidFill>
                <a:srgbClr val="0E1B40"/>
              </a:solidFill>
            </a:endParaRPr>
          </a:p>
          <a:p>
            <a:pPr lvl="0"/>
            <a:r>
              <a:rPr lang="pl-PL" dirty="0"/>
              <a:t>Wadliwa konstrukcja, wykonanie, akustyka</a:t>
            </a:r>
          </a:p>
          <a:p>
            <a:pPr lvl="0"/>
            <a:r>
              <a:rPr lang="pl-PL" dirty="0"/>
              <a:t>Niebezpieczne właściwości chemiczne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189929" y="270433"/>
            <a:ext cx="6019540" cy="524654"/>
          </a:xfrm>
        </p:spPr>
        <p:txBody>
          <a:bodyPr/>
          <a:lstStyle/>
          <a:p>
            <a:r>
              <a:rPr lang="pl-PL" dirty="0" smtClean="0"/>
              <a:t>Najczęstsze nieprawidłowości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58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205659" y="1703836"/>
            <a:ext cx="7623117" cy="4110368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pl-PL" b="1" dirty="0" smtClean="0"/>
              <a:t>DEFINICJA ZABAWKI</a:t>
            </a:r>
          </a:p>
          <a:p>
            <a:pPr marL="0" indent="0" algn="just">
              <a:buNone/>
            </a:pPr>
            <a:r>
              <a:rPr lang="pl-PL" dirty="0"/>
              <a:t>jest to wyrób zaprojektowany lub </a:t>
            </a:r>
            <a:r>
              <a:rPr lang="pl-PL" b="1" dirty="0"/>
              <a:t>przeznaczony do zabawy</a:t>
            </a:r>
            <a:r>
              <a:rPr lang="pl-PL" dirty="0"/>
              <a:t> oraz wyrób, który ze względu na swoje cechy charakterystyczne lub wygląd może być użyty do zabawy </a:t>
            </a:r>
            <a:r>
              <a:rPr lang="pl-PL" b="1" dirty="0"/>
              <a:t>przez dzieci w wieku poniżej 14 lat</a:t>
            </a:r>
            <a:r>
              <a:rPr lang="pl-PL" dirty="0"/>
              <a:t>. </a:t>
            </a: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2400" dirty="0" smtClean="0"/>
              <a:t>Każda zabawka musi spełniać </a:t>
            </a:r>
            <a:r>
              <a:rPr lang="pl-PL" sz="2400" dirty="0"/>
              <a:t>obowiązujące wymagania </a:t>
            </a:r>
            <a:r>
              <a:rPr lang="pl-PL" sz="2400" dirty="0" smtClean="0"/>
              <a:t>formalne i techniczne, a tym samym być bezpieczna </a:t>
            </a:r>
            <a:r>
              <a:rPr lang="pl-PL" sz="2400" dirty="0"/>
              <a:t>dla bawiących się </a:t>
            </a:r>
            <a:r>
              <a:rPr lang="pl-PL" sz="2400" dirty="0" smtClean="0"/>
              <a:t>dzieci, bez względu na kanał sprzedaży czy wielkość serii.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l-PL" dirty="0" smtClean="0"/>
              <a:t>BEZPIECZNA ZABAWKA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515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39947" y="1936750"/>
            <a:ext cx="8380203" cy="3783013"/>
          </a:xfrm>
        </p:spPr>
        <p:txBody>
          <a:bodyPr/>
          <a:lstStyle/>
          <a:p>
            <a:pPr lvl="0" algn="just"/>
            <a:r>
              <a:rPr lang="pl-PL" sz="2500" dirty="0"/>
              <a:t>sprzęt do publicznego używania na placach zabaw; </a:t>
            </a:r>
          </a:p>
          <a:p>
            <a:pPr lvl="0" algn="just"/>
            <a:r>
              <a:rPr lang="pl-PL" sz="2500" dirty="0"/>
              <a:t>automatyczne urządzenia służące do zabawy, działające na środki płatnicze lub bezpłatne, przeznaczone do publicznego używania (np. ustawione w centrach handlowych); </a:t>
            </a:r>
          </a:p>
          <a:p>
            <a:pPr lvl="0" algn="just"/>
            <a:r>
              <a:rPr lang="pl-PL" sz="2500" dirty="0" smtClean="0"/>
              <a:t>dekoracje </a:t>
            </a:r>
            <a:r>
              <a:rPr lang="pl-PL" sz="2500" dirty="0"/>
              <a:t>świąteczne i okolicznościowe;</a:t>
            </a:r>
          </a:p>
          <a:p>
            <a:pPr lvl="0" algn="just"/>
            <a:r>
              <a:rPr lang="pl-PL" sz="2500" dirty="0"/>
              <a:t>puzzle składające się z więcej niż 500 elementów;</a:t>
            </a:r>
          </a:p>
          <a:p>
            <a:pPr algn="just"/>
            <a:r>
              <a:rPr lang="pl-PL" sz="2500" dirty="0"/>
              <a:t>wyroby przeznaczone do użytku w celach edukacyjnych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w </a:t>
            </a:r>
            <a:r>
              <a:rPr lang="pl-PL" sz="2500" dirty="0"/>
              <a:t>szkołach i innych placówkach oświatowych, pod nadzorem dorosłego instruktora, w szczególności sprzętu naukowego.</a:t>
            </a:r>
          </a:p>
        </p:txBody>
      </p:sp>
      <p:sp>
        <p:nvSpPr>
          <p:cNvPr id="3" name="Symbol zastępczy tekstu 2"/>
          <p:cNvSpPr txBox="1">
            <a:spLocks/>
          </p:cNvSpPr>
          <p:nvPr/>
        </p:nvSpPr>
        <p:spPr>
          <a:xfrm>
            <a:off x="1961011" y="1106993"/>
            <a:ext cx="7315200" cy="524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/>
              <a:t>CO</a:t>
            </a:r>
            <a:r>
              <a:rPr lang="pl-PL" dirty="0" smtClean="0"/>
              <a:t> </a:t>
            </a:r>
            <a:r>
              <a:rPr lang="pl-PL" sz="3600" b="1" dirty="0"/>
              <a:t>NIE</a:t>
            </a:r>
            <a:r>
              <a:rPr lang="pl-PL" dirty="0" smtClean="0"/>
              <a:t> </a:t>
            </a:r>
            <a:r>
              <a:rPr lang="pl-PL" sz="3600" b="1" dirty="0"/>
              <a:t>JEST</a:t>
            </a:r>
            <a:r>
              <a:rPr lang="pl-PL" dirty="0" smtClean="0"/>
              <a:t> </a:t>
            </a:r>
            <a:r>
              <a:rPr lang="pl-PL" sz="3600" b="1" dirty="0" smtClean="0"/>
              <a:t>ZABAWKĄ? - przykłady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68396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rc_mi" descr="ANd9GcRxGmiUNnO_9EYnaNamr1SgFPQsqGd7lnQr2Z8FV42mhtf_hfPu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93" y="1614393"/>
            <a:ext cx="3568161" cy="25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291259" y="1692031"/>
            <a:ext cx="7623117" cy="3371675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/>
              <a:t>Znak </a:t>
            </a:r>
            <a:r>
              <a:rPr lang="pl-PL" b="1" dirty="0"/>
              <a:t>CE </a:t>
            </a:r>
            <a:r>
              <a:rPr lang="pl-PL" dirty="0"/>
              <a:t>może zostać </a:t>
            </a:r>
            <a:r>
              <a:rPr lang="pl-PL" dirty="0" smtClean="0"/>
              <a:t>umieszczony</a:t>
            </a:r>
          </a:p>
          <a:p>
            <a:pPr marL="0" indent="0" algn="just">
              <a:buNone/>
            </a:pPr>
            <a:r>
              <a:rPr lang="pl-PL" dirty="0" smtClean="0"/>
              <a:t>wyłącznie </a:t>
            </a:r>
            <a:r>
              <a:rPr lang="pl-PL" dirty="0"/>
              <a:t>przez producenta </a:t>
            </a:r>
            <a:endParaRPr lang="pl-PL" dirty="0" smtClean="0"/>
          </a:p>
          <a:p>
            <a:pPr marL="0" indent="0" algn="just">
              <a:buNone/>
            </a:pPr>
            <a:r>
              <a:rPr lang="pl-PL" b="1" dirty="0" smtClean="0"/>
              <a:t>w </a:t>
            </a:r>
            <a:r>
              <a:rPr lang="pl-PL" b="1" dirty="0"/>
              <a:t>sposób widoczny, czytelny </a:t>
            </a:r>
            <a:endParaRPr lang="pl-PL" b="1" dirty="0" smtClean="0"/>
          </a:p>
          <a:p>
            <a:pPr marL="0" indent="0" algn="just">
              <a:buNone/>
            </a:pPr>
            <a:r>
              <a:rPr lang="pl-PL" b="1" dirty="0" smtClean="0"/>
              <a:t>i </a:t>
            </a:r>
            <a:r>
              <a:rPr lang="pl-PL" b="1" dirty="0"/>
              <a:t>trwały na zabawce</a:t>
            </a:r>
            <a:r>
              <a:rPr lang="pl-PL" dirty="0"/>
              <a:t>,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przytwierdzonej </a:t>
            </a:r>
            <a:r>
              <a:rPr lang="pl-PL" dirty="0"/>
              <a:t>etykiecie </a:t>
            </a:r>
            <a:r>
              <a:rPr lang="pl-PL" dirty="0" smtClean="0"/>
              <a:t>lub</a:t>
            </a:r>
          </a:p>
          <a:p>
            <a:pPr marL="0" indent="0" algn="just">
              <a:buNone/>
            </a:pPr>
            <a:r>
              <a:rPr lang="pl-PL" dirty="0" smtClean="0"/>
              <a:t>na </a:t>
            </a:r>
            <a:r>
              <a:rPr lang="pl-PL" dirty="0"/>
              <a:t>jej opakowaniu, gdy nie jest możliwe </a:t>
            </a:r>
            <a:r>
              <a:rPr lang="pl-PL" dirty="0" smtClean="0"/>
              <a:t>umieszczenie </a:t>
            </a:r>
            <a:r>
              <a:rPr lang="pl-PL" dirty="0"/>
              <a:t>go bezpośrednio na </a:t>
            </a:r>
            <a:r>
              <a:rPr lang="pl-PL" dirty="0" smtClean="0"/>
              <a:t>zabawce.</a:t>
            </a:r>
            <a:endParaRPr lang="pl-PL" dirty="0"/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1350990" y="684298"/>
            <a:ext cx="7315200" cy="524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 smtClean="0"/>
              <a:t>ZNAK CE </a:t>
            </a:r>
            <a:endParaRPr lang="pl-PL" sz="3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1258" y="5080959"/>
            <a:ext cx="9560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Poprzez znak CE </a:t>
            </a:r>
            <a:r>
              <a:rPr lang="pl-PL" sz="2800" b="1" dirty="0" smtClean="0"/>
              <a:t>producent deklaruje,</a:t>
            </a:r>
            <a:r>
              <a:rPr lang="pl-PL" sz="2800" dirty="0" smtClean="0"/>
              <a:t> że wyprodukował zabawkę zgodnie ze wszystkimi obowiązującymi wymaganiami.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7035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abawka-nieodpowied-dla-dzieci-pon-3-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2096218"/>
            <a:ext cx="1321189" cy="121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45057" y="1621077"/>
            <a:ext cx="8721306" cy="4184500"/>
          </a:xfrm>
        </p:spPr>
        <p:txBody>
          <a:bodyPr/>
          <a:lstStyle/>
          <a:p>
            <a:r>
              <a:rPr lang="pl-PL" b="1" dirty="0" smtClean="0"/>
              <a:t>IDENTYFIKACJA ZABAWKI – </a:t>
            </a:r>
            <a:r>
              <a:rPr lang="pl-PL" sz="2500" dirty="0" smtClean="0"/>
              <a:t>dane producenta i importera </a:t>
            </a:r>
          </a:p>
          <a:p>
            <a:pPr marL="0" indent="0" algn="just">
              <a:buNone/>
            </a:pPr>
            <a:endParaRPr lang="pl-PL" dirty="0" smtClean="0"/>
          </a:p>
          <a:p>
            <a:r>
              <a:rPr lang="pl-PL" b="1" dirty="0" smtClean="0"/>
              <a:t>OSTRZEŻENIE – </a:t>
            </a:r>
          </a:p>
          <a:p>
            <a:pPr marL="0" indent="0" algn="just">
              <a:buNone/>
            </a:pPr>
            <a:r>
              <a:rPr lang="pl-PL" sz="2500" dirty="0"/>
              <a:t>„Nieodpowiednie dla dzieci w wieku poniżej 36 miesięcy” lub „Nieodpowiednie dla dzieci w wieku poniżej 3 lat</a:t>
            </a:r>
            <a:r>
              <a:rPr lang="pl-PL" sz="2500" dirty="0" smtClean="0"/>
              <a:t>”</a:t>
            </a:r>
          </a:p>
          <a:p>
            <a:pPr marL="0" indent="0" algn="just">
              <a:buNone/>
            </a:pPr>
            <a:r>
              <a:rPr lang="pl-PL" sz="2500" dirty="0" smtClean="0"/>
              <a:t>Przy ostrzeżeniu producent wskazuje szczególne zagrożenie.</a:t>
            </a:r>
          </a:p>
          <a:p>
            <a:pPr>
              <a:spcBef>
                <a:spcPts val="1800"/>
              </a:spcBef>
            </a:pPr>
            <a:r>
              <a:rPr lang="pl-PL" b="1" dirty="0" smtClean="0"/>
              <a:t>INSTRUKCJE – użytkowania, montażu, czyszczenia</a:t>
            </a:r>
            <a:endParaRPr lang="pl-PL" b="1" dirty="0"/>
          </a:p>
          <a:p>
            <a:pPr marL="0" indent="0" algn="just">
              <a:buNone/>
            </a:pPr>
            <a:r>
              <a:rPr lang="pl-PL" sz="2500" dirty="0" smtClean="0"/>
              <a:t>w języku </a:t>
            </a:r>
            <a:r>
              <a:rPr lang="pl-PL" sz="2500" dirty="0"/>
              <a:t>polskim </a:t>
            </a:r>
            <a:r>
              <a:rPr lang="pl-PL" sz="2500" dirty="0" smtClean="0"/>
              <a:t>sporządzone w sposób </a:t>
            </a:r>
            <a:r>
              <a:rPr lang="pl-PL" sz="2500" dirty="0"/>
              <a:t>jasny, zrozumiały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i czytelny</a:t>
            </a:r>
            <a:endParaRPr lang="pl-PL" sz="25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303908" y="304737"/>
            <a:ext cx="7697578" cy="524654"/>
          </a:xfrm>
        </p:spPr>
        <p:txBody>
          <a:bodyPr/>
          <a:lstStyle/>
          <a:p>
            <a:pPr algn="ctr"/>
            <a:r>
              <a:rPr lang="pl-PL" dirty="0" smtClean="0"/>
              <a:t>NIEZGDONOŚCI FORMALNE - przykłady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129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34839" y="1539933"/>
            <a:ext cx="8497018" cy="4274269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pl-PL" b="1" dirty="0" smtClean="0"/>
              <a:t>SKUTKI DLA PRZEDSIĘBIORCY</a:t>
            </a:r>
          </a:p>
          <a:p>
            <a:pPr algn="just"/>
            <a:r>
              <a:rPr lang="pl-PL" sz="2700" b="1" dirty="0" smtClean="0"/>
              <a:t>Postępowanie administracyjne </a:t>
            </a:r>
            <a:r>
              <a:rPr lang="pl-PL" sz="2700" dirty="0" smtClean="0"/>
              <a:t>prowadzone przez Prezesa UOKiK – konieczność usunięcia niezgodności, wycofania z obrotu, poinformowania konsumentów </a:t>
            </a:r>
            <a:br>
              <a:rPr lang="pl-PL" sz="2700" dirty="0" smtClean="0"/>
            </a:br>
            <a:r>
              <a:rPr lang="pl-PL" sz="2700" dirty="0" smtClean="0"/>
              <a:t>o nieprawidłowościach, odzyskania zabawki od nabywców lub zniszczenia (np. poważne </a:t>
            </a:r>
            <a:r>
              <a:rPr lang="pl-PL" sz="2700" smtClean="0"/>
              <a:t>zagrożenie chemiczne). </a:t>
            </a:r>
            <a:endParaRPr lang="pl-PL" sz="2700" dirty="0" smtClean="0"/>
          </a:p>
          <a:p>
            <a:pPr algn="just"/>
            <a:r>
              <a:rPr lang="pl-PL" sz="2700" b="1" dirty="0" smtClean="0"/>
              <a:t>Pokrycie kosztów badań laboratoryjnych</a:t>
            </a:r>
            <a:r>
              <a:rPr lang="pl-PL" sz="2700" dirty="0" smtClean="0"/>
              <a:t>.</a:t>
            </a:r>
          </a:p>
          <a:p>
            <a:pPr algn="just"/>
            <a:r>
              <a:rPr lang="pl-PL" sz="2700" b="1" dirty="0" smtClean="0"/>
              <a:t>Kara pieniężna do 100 tys. złotych</a:t>
            </a:r>
            <a:r>
              <a:rPr lang="pl-PL" sz="2700" dirty="0" smtClean="0"/>
              <a:t>, jeśli strona postępowania skutecznie nie wykona działań naprawczych.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l-PL" dirty="0" smtClean="0"/>
              <a:t>NIEBEZPIECZNA ZABAWKA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910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34839" y="1617573"/>
            <a:ext cx="8591908" cy="4464050"/>
          </a:xfrm>
        </p:spPr>
        <p:txBody>
          <a:bodyPr/>
          <a:lstStyle/>
          <a:p>
            <a:pPr algn="just"/>
            <a:r>
              <a:rPr lang="pl-PL" sz="3000" b="1" dirty="0" smtClean="0"/>
              <a:t>Kontrola zabawek – </a:t>
            </a:r>
            <a:r>
              <a:rPr lang="pl-PL" sz="3000" dirty="0" smtClean="0"/>
              <a:t>inspektorzy Inspekcji Handlowej prowadzą planowe i interwencyjne kontrole zabawek.</a:t>
            </a:r>
          </a:p>
          <a:p>
            <a:pPr algn="just"/>
            <a:r>
              <a:rPr lang="pl-PL" sz="3000" b="1" dirty="0" smtClean="0"/>
              <a:t>Decyzje administracyjne </a:t>
            </a:r>
            <a:r>
              <a:rPr lang="pl-PL" sz="3000" dirty="0" smtClean="0"/>
              <a:t>w sprawie niezgodnych zabawek i kar pieniężnych – wydaje Prezes UOKiK.</a:t>
            </a:r>
          </a:p>
          <a:p>
            <a:pPr algn="just"/>
            <a:r>
              <a:rPr lang="pl-PL" sz="3000" b="1" dirty="0" smtClean="0"/>
              <a:t>Dostęp do informacji o niebezpiecznych zabawkach </a:t>
            </a:r>
            <a:r>
              <a:rPr lang="pl-PL" sz="3000" dirty="0" smtClean="0"/>
              <a:t>– europejski system </a:t>
            </a:r>
            <a:r>
              <a:rPr lang="pl-PL" sz="3000" b="1" dirty="0" err="1" smtClean="0"/>
              <a:t>Safety</a:t>
            </a:r>
            <a:r>
              <a:rPr lang="pl-PL" sz="3000" b="1" dirty="0" smtClean="0"/>
              <a:t> </a:t>
            </a:r>
            <a:r>
              <a:rPr lang="pl-PL" sz="3000" b="1" dirty="0" err="1" smtClean="0"/>
              <a:t>Gate</a:t>
            </a:r>
            <a:r>
              <a:rPr lang="pl-PL" sz="3000" b="1" dirty="0" smtClean="0"/>
              <a:t>: RAPEX </a:t>
            </a:r>
            <a:r>
              <a:rPr lang="pl-PL" sz="2600" dirty="0" smtClean="0"/>
              <a:t>(</a:t>
            </a:r>
            <a:r>
              <a:rPr lang="en-US" sz="2600" i="1" dirty="0">
                <a:hlinkClick r:id="rId2"/>
              </a:rPr>
              <a:t>the EU rapid alert system for dangerous non-food </a:t>
            </a:r>
            <a:r>
              <a:rPr lang="en-US" sz="2600" i="1" dirty="0" smtClean="0">
                <a:hlinkClick r:id="rId2"/>
              </a:rPr>
              <a:t>products</a:t>
            </a:r>
            <a:r>
              <a:rPr lang="pl-PL" sz="2600" i="1" dirty="0" smtClean="0">
                <a:hlinkClick r:id="rId2"/>
              </a:rPr>
              <a:t> – europejski system szybkiego powiadamiania o niebezpiecznych produktach nieżywnościowych</a:t>
            </a:r>
            <a:r>
              <a:rPr lang="pl-PL" sz="2600" dirty="0" smtClean="0"/>
              <a:t>)</a:t>
            </a:r>
            <a:endParaRPr lang="pl-PL" sz="2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l-PL" dirty="0" smtClean="0"/>
              <a:t>SYSTEM KONTROLI ZABAWEK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3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99259" y="1755596"/>
            <a:ext cx="8991234" cy="3808442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3200" b="1" dirty="0" smtClean="0"/>
              <a:t>Współpraca</a:t>
            </a:r>
            <a:r>
              <a:rPr lang="pl-PL" sz="3200" dirty="0" smtClean="0"/>
              <a:t> Inspekcji Handlowej i Prezesa UOKiK</a:t>
            </a:r>
            <a:br>
              <a:rPr lang="pl-PL" sz="3200" dirty="0" smtClean="0"/>
            </a:br>
            <a:r>
              <a:rPr lang="pl-PL" sz="3200" dirty="0" smtClean="0"/>
              <a:t>ze Służbą Celno-Skarbową w zakresie bezpieczeństwa zabawek: </a:t>
            </a:r>
          </a:p>
          <a:p>
            <a:pPr algn="just"/>
            <a:r>
              <a:rPr lang="pl-PL" sz="3200" b="1" dirty="0" smtClean="0"/>
              <a:t>wydawanie opinii dla KAS </a:t>
            </a:r>
            <a:r>
              <a:rPr lang="pl-PL" sz="3200" dirty="0" smtClean="0"/>
              <a:t>czy zabawka spełnia wymagania,</a:t>
            </a:r>
          </a:p>
          <a:p>
            <a:pPr algn="just"/>
            <a:r>
              <a:rPr lang="pl-PL" sz="3200" b="1" dirty="0" smtClean="0"/>
              <a:t>badania </a:t>
            </a:r>
            <a:r>
              <a:rPr lang="pl-PL" sz="3200" b="1" dirty="0"/>
              <a:t>laboratoryjne </a:t>
            </a:r>
            <a:r>
              <a:rPr lang="pl-PL" sz="3200" dirty="0"/>
              <a:t>bezpieczeństwa zabawek objętych procedurą celną „dopuszczenia do obrotu</a:t>
            </a:r>
            <a:r>
              <a:rPr lang="pl-PL" sz="3200" dirty="0" smtClean="0"/>
              <a:t>”.</a:t>
            </a:r>
          </a:p>
        </p:txBody>
      </p:sp>
      <p:sp>
        <p:nvSpPr>
          <p:cNvPr id="3" name="Symbol zastępczy tekstu 2"/>
          <p:cNvSpPr txBox="1">
            <a:spLocks/>
          </p:cNvSpPr>
          <p:nvPr/>
        </p:nvSpPr>
        <p:spPr>
          <a:xfrm>
            <a:off x="2159418" y="845389"/>
            <a:ext cx="7315200" cy="629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1" dirty="0" smtClean="0"/>
              <a:t>KONTROLA ZABAWEK NA GRANICY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2654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557</Words>
  <Application>Microsoft Office PowerPoint</Application>
  <PresentationFormat>Panoramiczny</PresentationFormat>
  <Paragraphs>65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5515</dc:creator>
  <cp:lastModifiedBy>Agnieszka Kowalska</cp:lastModifiedBy>
  <cp:revision>15</cp:revision>
  <dcterms:created xsi:type="dcterms:W3CDTF">2021-05-12T09:25:33Z</dcterms:created>
  <dcterms:modified xsi:type="dcterms:W3CDTF">2021-05-28T12:54:12Z</dcterms:modified>
</cp:coreProperties>
</file>