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rgbClr val="7AC144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r>
              <a:rPr lang="en-US" dirty="0" err="1" smtClean="0">
                <a:solidFill>
                  <a:srgbClr val="7AC144"/>
                </a:solidFill>
                <a:latin typeface="Microsoft PhagsPa" panose="020B0502040204020203" pitchFamily="34" charset="0"/>
              </a:rPr>
              <a:t>Pochodzenie</a:t>
            </a:r>
            <a:r>
              <a:rPr lang="pl-PL" dirty="0" smtClean="0">
                <a:solidFill>
                  <a:srgbClr val="7AC144"/>
                </a:solidFill>
                <a:latin typeface="Microsoft PhagsPa" panose="020B0502040204020203" pitchFamily="34" charset="0"/>
              </a:rPr>
              <a:t> Produktów</a:t>
            </a:r>
            <a:endParaRPr lang="en-US" dirty="0">
              <a:solidFill>
                <a:srgbClr val="7AC144"/>
              </a:solidFill>
              <a:latin typeface="Microsoft PhagsPa" panose="020B05020402040202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rgbClr val="7AC144"/>
              </a:solidFill>
              <a:latin typeface="Microsoft PhagsPa" panose="020B0502040204020203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1.7929910350448247E-2"/>
          <c:y val="0.34959334945576559"/>
          <c:w val="0.96414017929910345"/>
          <c:h val="0.49335666254187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pochodzenie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Microsoft PhagsPa" panose="020B0502040204020203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Polska</c:v>
                </c:pt>
                <c:pt idx="1">
                  <c:v>pozostałe kraje UE</c:v>
                </c:pt>
                <c:pt idx="2">
                  <c:v>kraje spoza UE</c:v>
                </c:pt>
                <c:pt idx="3">
                  <c:v>nie ustalono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229</c:v>
                </c:pt>
                <c:pt idx="1">
                  <c:v>159</c:v>
                </c:pt>
                <c:pt idx="2">
                  <c:v>760</c:v>
                </c:pt>
                <c:pt idx="3">
                  <c:v>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7003648"/>
        <c:axId val="237002472"/>
      </c:barChart>
      <c:catAx>
        <c:axId val="237003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endParaRPr lang="pl-PL"/>
          </a:p>
        </c:txPr>
        <c:crossAx val="237002472"/>
        <c:crosses val="autoZero"/>
        <c:auto val="1"/>
        <c:lblAlgn val="ctr"/>
        <c:lblOffset val="100"/>
        <c:noMultiLvlLbl val="0"/>
      </c:catAx>
      <c:valAx>
        <c:axId val="237002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00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przedsiębiorcy objęci </a:t>
            </a:r>
            <a:r>
              <a:rPr lang="pl-PL" dirty="0" smtClean="0"/>
              <a:t>kontrolą </a:t>
            </a:r>
          </a:p>
          <a:p>
            <a:pPr>
              <a:defRPr/>
            </a:pPr>
            <a:r>
              <a:rPr lang="pl-PL" dirty="0" smtClean="0"/>
              <a:t>(</a:t>
            </a:r>
            <a:r>
              <a:rPr lang="pl-PL" dirty="0"/>
              <a:t>razem: 254)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0986466535433068"/>
          <c:y val="0.21472156133324771"/>
          <c:w val="0.53964579232283461"/>
          <c:h val="0.7167900226219313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przedsiębiorcy objęci kontrolą (razem: 254)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8172982283464565E-3"/>
                  <c:y val="-0.152203669278809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344365157480345E-2"/>
                  <c:y val="-6.1153231966459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085383858267721E-2"/>
                  <c:y val="7.90930684613023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1235236220472434E-2"/>
                  <c:y val="3.86159548095500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4"/>
                <c:pt idx="0">
                  <c:v>placówki sprzedaży detalicznej</c:v>
                </c:pt>
                <c:pt idx="1">
                  <c:v>hurtownie</c:v>
                </c:pt>
                <c:pt idx="2">
                  <c:v>sklepy wielkopowierzchniowe</c:v>
                </c:pt>
                <c:pt idx="3">
                  <c:v>producenci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126</c:v>
                </c:pt>
                <c:pt idx="1">
                  <c:v>65</c:v>
                </c:pt>
                <c:pt idx="2">
                  <c:v>48</c:v>
                </c:pt>
                <c:pt idx="3">
                  <c:v>15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r>
              <a:rPr lang="pl-PL" sz="2400">
                <a:solidFill>
                  <a:schemeClr val="tx1"/>
                </a:solidFill>
                <a:latin typeface="Microsoft PhagsPa" panose="020B0502040204020203" pitchFamily="34" charset="0"/>
              </a:rPr>
              <a:t>produkty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chemeClr val="tx1"/>
              </a:solidFill>
              <a:latin typeface="Microsoft PhagsPa" panose="020B0502040204020203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skontrolowane</c:v>
                </c:pt>
              </c:strCache>
            </c:strRef>
          </c:tx>
          <c:spPr>
            <a:solidFill>
              <a:srgbClr val="7AC1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7AC144"/>
                    </a:solidFill>
                    <a:latin typeface="Microsoft PhagsPa" panose="020B0502040204020203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pralki</c:v>
                </c:pt>
                <c:pt idx="1">
                  <c:v>lodówki</c:v>
                </c:pt>
                <c:pt idx="2">
                  <c:v>zmywarki do naczyń</c:v>
                </c:pt>
                <c:pt idx="3">
                  <c:v>suszarki bębnowe</c:v>
                </c:pt>
                <c:pt idx="4">
                  <c:v>wentylatory przenośne</c:v>
                </c:pt>
                <c:pt idx="5">
                  <c:v>klimatyzatory jednokanałowe</c:v>
                </c:pt>
                <c:pt idx="6">
                  <c:v>klimatyzatory dwukanałowe</c:v>
                </c:pt>
                <c:pt idx="7">
                  <c:v>lampy LED</c:v>
                </c:pt>
                <c:pt idx="8">
                  <c:v>świetlówki kompaktowe</c:v>
                </c:pt>
                <c:pt idx="9">
                  <c:v>tradycyjne zwykłe żarówki</c:v>
                </c:pt>
                <c:pt idx="10">
                  <c:v>ulepszone lampy holagenowe</c:v>
                </c:pt>
                <c:pt idx="11">
                  <c:v>odkurzacze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121</c:v>
                </c:pt>
                <c:pt idx="1">
                  <c:v>112</c:v>
                </c:pt>
                <c:pt idx="2">
                  <c:v>78</c:v>
                </c:pt>
                <c:pt idx="3">
                  <c:v>32</c:v>
                </c:pt>
                <c:pt idx="4">
                  <c:v>225</c:v>
                </c:pt>
                <c:pt idx="5">
                  <c:v>64</c:v>
                </c:pt>
                <c:pt idx="6">
                  <c:v>18</c:v>
                </c:pt>
                <c:pt idx="7">
                  <c:v>301</c:v>
                </c:pt>
                <c:pt idx="8">
                  <c:v>220</c:v>
                </c:pt>
                <c:pt idx="9">
                  <c:v>29</c:v>
                </c:pt>
                <c:pt idx="10">
                  <c:v>29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zakwestionowane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/>
                    </a:solidFill>
                    <a:latin typeface="Microsoft PhagsPa" panose="020B0502040204020203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pralki</c:v>
                </c:pt>
                <c:pt idx="1">
                  <c:v>lodówki</c:v>
                </c:pt>
                <c:pt idx="2">
                  <c:v>zmywarki do naczyń</c:v>
                </c:pt>
                <c:pt idx="3">
                  <c:v>suszarki bębnowe</c:v>
                </c:pt>
                <c:pt idx="4">
                  <c:v>wentylatory przenośne</c:v>
                </c:pt>
                <c:pt idx="5">
                  <c:v>klimatyzatory jednokanałowe</c:v>
                </c:pt>
                <c:pt idx="6">
                  <c:v>klimatyzatory dwukanałowe</c:v>
                </c:pt>
                <c:pt idx="7">
                  <c:v>lampy LED</c:v>
                </c:pt>
                <c:pt idx="8">
                  <c:v>świetlówki kompaktowe</c:v>
                </c:pt>
                <c:pt idx="9">
                  <c:v>tradycyjne zwykłe żarówki</c:v>
                </c:pt>
                <c:pt idx="10">
                  <c:v>ulepszone lampy holagenowe</c:v>
                </c:pt>
                <c:pt idx="11">
                  <c:v>odkurzacze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15</c:v>
                </c:pt>
                <c:pt idx="1">
                  <c:v>6</c:v>
                </c:pt>
                <c:pt idx="2">
                  <c:v>28</c:v>
                </c:pt>
                <c:pt idx="3">
                  <c:v>0</c:v>
                </c:pt>
                <c:pt idx="4">
                  <c:v>79</c:v>
                </c:pt>
                <c:pt idx="5">
                  <c:v>13</c:v>
                </c:pt>
                <c:pt idx="6">
                  <c:v>4</c:v>
                </c:pt>
                <c:pt idx="7">
                  <c:v>131</c:v>
                </c:pt>
                <c:pt idx="8">
                  <c:v>57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7002080"/>
        <c:axId val="236998552"/>
      </c:barChart>
      <c:catAx>
        <c:axId val="23700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endParaRPr lang="pl-PL"/>
          </a:p>
        </c:txPr>
        <c:crossAx val="236998552"/>
        <c:crosses val="autoZero"/>
        <c:auto val="1"/>
        <c:lblAlgn val="ctr"/>
        <c:lblOffset val="100"/>
        <c:noMultiLvlLbl val="0"/>
      </c:catAx>
      <c:valAx>
        <c:axId val="236998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00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Microsoft PhagsPa" panose="020B0502040204020203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  <a:latin typeface="Microsoft PhagsPa" panose="020B0502040204020203" pitchFamily="34" charset="0"/>
              </a:rPr>
              <a:t>wykryte nieprawidłowości w produktach polegały </a:t>
            </a:r>
            <a:r>
              <a:rPr lang="pl-PL" dirty="0" smtClean="0">
                <a:solidFill>
                  <a:schemeClr val="tx1"/>
                </a:solidFill>
                <a:latin typeface="Microsoft PhagsPa" panose="020B0502040204020203" pitchFamily="34" charset="0"/>
              </a:rPr>
              <a:t>na:</a:t>
            </a:r>
            <a:endParaRPr lang="pl-PL" dirty="0">
              <a:solidFill>
                <a:schemeClr val="tx1"/>
              </a:solidFill>
              <a:latin typeface="Microsoft PhagsPa" panose="020B05020402040202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Microsoft PhagsPa" panose="020B0502040204020203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wykryte nieprawidłowości w produktach polegały 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Microsoft PhagsPa" panose="020B0502040204020203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braku wymaganych informacji na opakowaniu oraz witrynach internetowych</c:v>
                </c:pt>
                <c:pt idx="1">
                  <c:v>nieprawidłowym sporządzeniu deklaracji zgodności</c:v>
                </c:pt>
                <c:pt idx="2">
                  <c:v>nieprawidłowym sporządzeniu dokumentacji technicznej</c:v>
                </c:pt>
                <c:pt idx="3">
                  <c:v>nieprawidłowym sporządzeniu instrukcji obsługi</c:v>
                </c:pt>
                <c:pt idx="4">
                  <c:v>nieprawidłowym wzorze oznakowania CE</c:v>
                </c:pt>
                <c:pt idx="5">
                  <c:v>braku deklaracji zgodności</c:v>
                </c:pt>
                <c:pt idx="6">
                  <c:v>braku oznakowania CE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170</c:v>
                </c:pt>
                <c:pt idx="1">
                  <c:v>106</c:v>
                </c:pt>
                <c:pt idx="2">
                  <c:v>78</c:v>
                </c:pt>
                <c:pt idx="3">
                  <c:v>39</c:v>
                </c:pt>
                <c:pt idx="4">
                  <c:v>16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36999728"/>
        <c:axId val="236997376"/>
      </c:barChart>
      <c:catAx>
        <c:axId val="236999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Microsoft PhagsPa" panose="020B0502040204020203" pitchFamily="34" charset="0"/>
                <a:ea typeface="+mn-ea"/>
                <a:cs typeface="+mn-cs"/>
              </a:defRPr>
            </a:pPr>
            <a:endParaRPr lang="pl-PL"/>
          </a:p>
        </c:txPr>
        <c:crossAx val="236997376"/>
        <c:crosses val="autoZero"/>
        <c:auto val="1"/>
        <c:lblAlgn val="ctr"/>
        <c:lblOffset val="100"/>
        <c:noMultiLvlLbl val="0"/>
      </c:catAx>
      <c:valAx>
        <c:axId val="236997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99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5D923-7759-404C-B021-AE3A74B332B5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917E3-0C3D-4745-8F43-374F9C6025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447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70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76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15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628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36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2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35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4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4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52D6-5BE0-402C-BAE4-4F6457329F42}" type="datetimeFigureOut">
              <a:rPr lang="pl-PL" smtClean="0"/>
              <a:t>2015-01-09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A010-8F6B-4046-85A0-9B69A1BE2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18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886" y="1144873"/>
            <a:ext cx="3532570" cy="456825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04800" y="2274838"/>
            <a:ext cx="693625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3200" b="1" dirty="0" smtClean="0">
                <a:effectLst/>
                <a:latin typeface="Microsoft PhagsP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Informacja o wynikach kontroli spełniania wymagań </a:t>
            </a:r>
            <a:r>
              <a:rPr lang="pl-PL" sz="3200" b="1" dirty="0" err="1" smtClean="0">
                <a:effectLst/>
                <a:latin typeface="Microsoft PhagsP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ekoprojektu</a:t>
            </a:r>
            <a:endParaRPr lang="pl-PL" sz="3200" b="1" dirty="0" smtClean="0">
              <a:effectLst/>
              <a:latin typeface="Microsoft PhagsPa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sz="3200" b="1" dirty="0">
              <a:latin typeface="Microsoft PhagsPa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000" b="1" dirty="0" smtClean="0">
                <a:effectLst/>
                <a:latin typeface="Microsoft PhagsPa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przeprowadzonych w 2014 r. przez Inspekcję Handlową</a:t>
            </a:r>
            <a:endParaRPr lang="pl-PL" sz="1200" dirty="0">
              <a:effectLst/>
              <a:latin typeface="Microsoft PhagsPa" panose="020B0502040204020203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8" name="Łącznik prosty 7"/>
          <p:cNvCxnSpPr/>
          <p:nvPr/>
        </p:nvCxnSpPr>
        <p:spPr>
          <a:xfrm flipH="1" flipV="1">
            <a:off x="-74141" y="3552902"/>
            <a:ext cx="1664043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29" y="422146"/>
            <a:ext cx="3364999" cy="1289307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 flipH="1">
            <a:off x="-74141" y="1914602"/>
            <a:ext cx="5932016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238" y="4556897"/>
            <a:ext cx="3553063" cy="459475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72431"/>
              </p:ext>
            </p:extLst>
          </p:nvPr>
        </p:nvGraphicFramePr>
        <p:xfrm>
          <a:off x="1128713" y="1353652"/>
          <a:ext cx="9972675" cy="36172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95105"/>
                <a:gridCol w="3495105"/>
                <a:gridCol w="2982465"/>
              </a:tblGrid>
              <a:tr h="529917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Microsoft PhagsPa" panose="020B0502040204020203" pitchFamily="34" charset="0"/>
                        </a:rPr>
                        <a:t>Harmonogram kontroli</a:t>
                      </a:r>
                      <a:r>
                        <a:rPr lang="pl-PL" baseline="0" dirty="0" smtClean="0">
                          <a:latin typeface="Microsoft PhagsPa" panose="020B0502040204020203" pitchFamily="34" charset="0"/>
                        </a:rPr>
                        <a:t> </a:t>
                      </a:r>
                      <a:endParaRPr lang="pl-PL" dirty="0"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991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kwartał I</a:t>
                      </a:r>
                      <a:endParaRPr lang="pl-PL" b="1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kwartał</a:t>
                      </a:r>
                      <a:r>
                        <a:rPr lang="pl-PL" b="1" baseline="0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 II</a:t>
                      </a:r>
                      <a:endParaRPr lang="pl-PL" b="1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kwartał III</a:t>
                      </a:r>
                      <a:endParaRPr lang="pl-PL" b="1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63">
                <a:tc>
                  <a:txBody>
                    <a:bodyPr/>
                    <a:lstStyle/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urządzenia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 chłodnicze</a:t>
                      </a:r>
                    </a:p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pralki</a:t>
                      </a:r>
                    </a:p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suszarki bębnowe</a:t>
                      </a:r>
                    </a:p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zmywarki</a:t>
                      </a:r>
                      <a:endParaRPr lang="pl-PL" dirty="0">
                        <a:solidFill>
                          <a:schemeClr val="tx1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klimatyzatory</a:t>
                      </a:r>
                    </a:p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wentylatory przenośne</a:t>
                      </a:r>
                      <a:endParaRPr lang="pl-PL" dirty="0">
                        <a:solidFill>
                          <a:schemeClr val="tx1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bezkierunkowe lampy do użytku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 domowego</a:t>
                      </a:r>
                    </a:p>
                    <a:p>
                      <a:pPr marL="742950" lvl="1" indent="-285750" algn="l">
                        <a:buClr>
                          <a:srgbClr val="7AC14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odkurzacze</a:t>
                      </a:r>
                      <a:endParaRPr lang="pl-PL" dirty="0">
                        <a:solidFill>
                          <a:schemeClr val="tx1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94">
                <a:tc>
                  <a:txBody>
                    <a:bodyPr/>
                    <a:lstStyle/>
                    <a:p>
                      <a:pPr marL="457200" lvl="1" indent="0" algn="l">
                        <a:buClr>
                          <a:srgbClr val="7AC14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razem: </a:t>
                      </a:r>
                      <a:r>
                        <a:rPr lang="pl-PL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343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produktów</a:t>
                      </a:r>
                      <a:endParaRPr lang="pl-PL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AC14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dirty="0" smtClean="0">
                        <a:solidFill>
                          <a:schemeClr val="tx1"/>
                        </a:solidFill>
                        <a:latin typeface="Microsoft PhagsPa" panose="020B0502040204020203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AC14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razem: </a:t>
                      </a:r>
                      <a:r>
                        <a:rPr lang="pl-PL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307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produktów</a:t>
                      </a:r>
                      <a:endParaRPr lang="pl-PL" dirty="0" smtClean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  <a:p>
                      <a:pPr marL="457200" lvl="1" indent="0" algn="l">
                        <a:buClr>
                          <a:srgbClr val="7AC144"/>
                        </a:buClr>
                        <a:buFont typeface="Arial" panose="020B0604020202020204" pitchFamily="34" charset="0"/>
                        <a:buNone/>
                      </a:pPr>
                      <a:endParaRPr lang="pl-PL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AC14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dirty="0" smtClean="0">
                        <a:solidFill>
                          <a:schemeClr val="tx1"/>
                        </a:solidFill>
                        <a:latin typeface="Microsoft PhagsPa" panose="020B0502040204020203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AC14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razem: </a:t>
                      </a:r>
                      <a:r>
                        <a:rPr lang="pl-PL" dirty="0" smtClean="0">
                          <a:solidFill>
                            <a:srgbClr val="7AC144"/>
                          </a:solidFill>
                          <a:latin typeface="Microsoft PhagsPa" panose="020B0502040204020203" pitchFamily="34" charset="0"/>
                        </a:rPr>
                        <a:t>585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  <a:latin typeface="Microsoft PhagsPa" panose="020B0502040204020203" pitchFamily="34" charset="0"/>
                        </a:rPr>
                        <a:t>produktów</a:t>
                      </a:r>
                      <a:endParaRPr lang="pl-PL" dirty="0" smtClean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  <a:p>
                      <a:pPr marL="457200" lvl="1" indent="0" algn="l">
                        <a:buClr>
                          <a:srgbClr val="7AC144"/>
                        </a:buClr>
                        <a:buFont typeface="Arial" panose="020B0604020202020204" pitchFamily="34" charset="0"/>
                        <a:buNone/>
                      </a:pPr>
                      <a:endParaRPr lang="pl-PL" dirty="0">
                        <a:solidFill>
                          <a:srgbClr val="7AC144"/>
                        </a:solidFill>
                        <a:latin typeface="Microsoft PhagsPa" panose="020B0502040204020203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6188713"/>
            <a:ext cx="1771650" cy="67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966424548"/>
              </p:ext>
            </p:extLst>
          </p:nvPr>
        </p:nvGraphicFramePr>
        <p:xfrm>
          <a:off x="1733550" y="1843088"/>
          <a:ext cx="8724900" cy="317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238" y="4547372"/>
            <a:ext cx="3553063" cy="4594755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6179188"/>
            <a:ext cx="1771650" cy="67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238" y="4547372"/>
            <a:ext cx="3553063" cy="459475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6179188"/>
            <a:ext cx="1771650" cy="678812"/>
          </a:xfrm>
          <a:prstGeom prst="rect">
            <a:avLst/>
          </a:prstGeom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213179937"/>
              </p:ext>
            </p:extLst>
          </p:nvPr>
        </p:nvGraphicFramePr>
        <p:xfrm>
          <a:off x="2032000" y="369359"/>
          <a:ext cx="8128000" cy="6119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02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238" y="4547372"/>
            <a:ext cx="3553063" cy="459475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6179188"/>
            <a:ext cx="1771650" cy="678812"/>
          </a:xfrm>
          <a:prstGeom prst="rect">
            <a:avLst/>
          </a:prstGeom>
        </p:spPr>
      </p:pic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1530722920"/>
              </p:ext>
            </p:extLst>
          </p:nvPr>
        </p:nvGraphicFramePr>
        <p:xfrm>
          <a:off x="716692" y="238898"/>
          <a:ext cx="10758616" cy="589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70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238" y="4547372"/>
            <a:ext cx="3553063" cy="459475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350" y="6179188"/>
            <a:ext cx="1771650" cy="678812"/>
          </a:xfrm>
          <a:prstGeom prst="rect">
            <a:avLst/>
          </a:prstGeom>
        </p:spPr>
      </p:pic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728763096"/>
              </p:ext>
            </p:extLst>
          </p:nvPr>
        </p:nvGraphicFramePr>
        <p:xfrm>
          <a:off x="266700" y="477519"/>
          <a:ext cx="11658600" cy="590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6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</Words>
  <Application>Microsoft Office PowerPoint</Application>
  <PresentationFormat>Panoramiczny</PresentationFormat>
  <Paragraphs>29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Microsoft PhagsPa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Tyburzec</dc:creator>
  <cp:lastModifiedBy>Łukasz Tyburzec</cp:lastModifiedBy>
  <cp:revision>12</cp:revision>
  <cp:lastPrinted>2015-01-09T13:24:05Z</cp:lastPrinted>
  <dcterms:created xsi:type="dcterms:W3CDTF">2014-12-03T13:40:42Z</dcterms:created>
  <dcterms:modified xsi:type="dcterms:W3CDTF">2015-01-09T13:24:09Z</dcterms:modified>
</cp:coreProperties>
</file>